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51" r:id="rId2"/>
  </p:sldMasterIdLst>
  <p:notesMasterIdLst>
    <p:notesMasterId r:id="rId18"/>
  </p:notesMasterIdLst>
  <p:handoutMasterIdLst>
    <p:handoutMasterId r:id="rId19"/>
  </p:handoutMasterIdLst>
  <p:sldIdLst>
    <p:sldId id="342" r:id="rId3"/>
    <p:sldId id="369" r:id="rId4"/>
    <p:sldId id="380" r:id="rId5"/>
    <p:sldId id="381" r:id="rId6"/>
    <p:sldId id="390" r:id="rId7"/>
    <p:sldId id="382" r:id="rId8"/>
    <p:sldId id="383" r:id="rId9"/>
    <p:sldId id="392" r:id="rId10"/>
    <p:sldId id="384" r:id="rId11"/>
    <p:sldId id="393" r:id="rId12"/>
    <p:sldId id="391" r:id="rId13"/>
    <p:sldId id="385" r:id="rId14"/>
    <p:sldId id="388" r:id="rId15"/>
    <p:sldId id="394" r:id="rId16"/>
    <p:sldId id="39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91795" autoAdjust="0"/>
  </p:normalViewPr>
  <p:slideViewPr>
    <p:cSldViewPr snapToGrid="0">
      <p:cViewPr varScale="1">
        <p:scale>
          <a:sx n="99" d="100"/>
          <a:sy n="99" d="100"/>
        </p:scale>
        <p:origin x="684" y="7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maart 2022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A63C-561F-4E0A-89ED-BED38469BC02}" type="slidenum">
              <a:rPr kumimoji="0" lang="en-GB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8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 maart 2022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3A63C-561F-4E0A-89ED-BED38469BC02}" type="slidenum">
              <a:rPr kumimoji="0" lang="en-GB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0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8" y="1415440"/>
            <a:ext cx="6683892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068" y="3748240"/>
            <a:ext cx="6683892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D14B0-1108-C149-8BCC-C694E582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760" y="5185041"/>
            <a:ext cx="1666240" cy="1182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22E6DC-FA6A-4D4E-ACAA-374893CB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ED55F-A447-3C41-AD18-07B30A17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F9BEE2-7226-6147-AD40-C7C849C94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5D2553-0914-434D-B1A2-B23651CEF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409921-65EF-3A42-9F7B-4A0A5385D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166BB1E-8034-0D48-A345-AD9483F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6B82527-C68D-974D-88DC-FE7A72C5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23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DA493A-3820-C04A-82B8-5DCF9A391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BFDA31-A4A8-CD40-BB8C-9D0D817A9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FD307-0D30-5A41-88C3-DD7BBA6AA7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7043E-86C0-F543-8074-32517EAEA5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6D66-1FE5-8F4C-99F0-79E98C3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C684-3203-FE41-B951-7785335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327996-B903-5A49-B78D-1F7340DF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9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/>
          </p:cNvSpPr>
          <p:nvPr>
            <p:ph type="dt" sz="half" idx="2"/>
          </p:nvPr>
        </p:nvSpPr>
        <p:spPr>
          <a:xfrm>
            <a:off x="6565900" y="6389688"/>
            <a:ext cx="4800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808760-0B6A-464A-AC7E-8A91DB9695EB}" type="datetime1">
              <a:rPr lang="nl-NL" smtClean="0"/>
              <a:pPr>
                <a:defRPr/>
              </a:pPr>
              <a:t>30-4-2025</a:t>
            </a:fld>
            <a:endParaRPr lang="nl-NL" dirty="0"/>
          </a:p>
        </p:txBody>
      </p:sp>
      <p:sp>
        <p:nvSpPr>
          <p:cNvPr id="3" name="shpTitel"/>
          <p:cNvSpPr>
            <a:spLocks noGrp="1"/>
          </p:cNvSpPr>
          <p:nvPr>
            <p:ph type="title"/>
          </p:nvPr>
        </p:nvSpPr>
        <p:spPr>
          <a:xfrm>
            <a:off x="6565900" y="2447926"/>
            <a:ext cx="480060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shpTekst"/>
          <p:cNvSpPr>
            <a:spLocks noGrp="1"/>
          </p:cNvSpPr>
          <p:nvPr>
            <p:ph idx="1"/>
          </p:nvPr>
        </p:nvSpPr>
        <p:spPr bwMode="auto">
          <a:xfrm>
            <a:off x="6546851" y="3484563"/>
            <a:ext cx="4800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285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837084" y="6429375"/>
            <a:ext cx="38100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00"/>
          </a:p>
        </p:txBody>
      </p:sp>
      <p:grpSp>
        <p:nvGrpSpPr>
          <p:cNvPr id="134" name="Group 134"/>
          <p:cNvGrpSpPr/>
          <p:nvPr/>
        </p:nvGrpSpPr>
        <p:grpSpPr>
          <a:xfrm>
            <a:off x="4234" y="4267200"/>
            <a:ext cx="12187767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sz="180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299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800" y="581025"/>
                <a:ext cx="704850" cy="40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8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2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7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1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4" y="312737"/>
                <a:ext cx="646114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5"/>
                <a:ext cx="7080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5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5"/>
                <a:ext cx="473075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5" y="536575"/>
                <a:ext cx="352425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5" y="584200"/>
                <a:ext cx="200025" cy="128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0"/>
                  <a:ext cx="360363" cy="209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5" y="22225"/>
                  <a:ext cx="288925" cy="16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8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</p:grpSp>
        </p:grpSp>
      </p:grp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432651"/>
            <a:ext cx="2844800" cy="2888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99617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400" y="1800000"/>
            <a:ext cx="55056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4800" y="1800000"/>
            <a:ext cx="55056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8C031-9488-4C8B-9EB2-6D26B0CF9725}" type="datetime1">
              <a:rPr lang="nl-NL" smtClean="0"/>
              <a:pPr>
                <a:defRPr/>
              </a:pPr>
              <a:t>30-4-2025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57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985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30-4-2025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70400" y="1800000"/>
            <a:ext cx="109728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2046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779770" y="0"/>
                </a:lnTo>
                <a:lnTo>
                  <a:pt x="5779770" y="1151890"/>
                </a:lnTo>
                <a:lnTo>
                  <a:pt x="6096000" y="1151890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591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S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98800"/>
            <a:ext cx="7794042" cy="20772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564C2207-EE24-4D8E-B07D-84658A73CA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BF0409F-E479-4C60-9254-0A0175580A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peaker">
            <a:extLst>
              <a:ext uri="{FF2B5EF4-FFF2-40B4-BE49-F238E27FC236}">
                <a16:creationId xmlns:a16="http://schemas.microsoft.com/office/drawing/2014/main" id="{0D2D08E0-AB17-4F70-968C-8E4001A7F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A0C38B65-E5AC-4FB7-9D06-CDB90AF9D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69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02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998446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8727" y="214367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8727" y="328890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18727" y="4434132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7791732" y="4352399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18727" y="5579361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minjus_head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72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096000" y="701993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3999" cy="948047"/>
          </a:xfr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553200" y="2289600"/>
            <a:ext cx="5003999" cy="3931813"/>
          </a:xfrm>
        </p:spPr>
        <p:txBody>
          <a:bodyPr anchor="t" anchorCtr="0">
            <a:norm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 sz="2400" baseline="0">
                <a:solidFill>
                  <a:srgbClr val="FFFFFF"/>
                </a:solidFill>
              </a:defRPr>
            </a:lvl1pPr>
            <a:lvl2pPr marL="684000" indent="-216000">
              <a:buClr>
                <a:schemeClr val="bg1"/>
              </a:buClr>
              <a:buFont typeface="Verdana" panose="020B0604030504040204" pitchFamily="34" charset="0"/>
              <a:buChar char="–"/>
              <a:defRPr sz="2000" baseline="0">
                <a:solidFill>
                  <a:srgbClr val="FFFFFF"/>
                </a:solidFill>
              </a:defRPr>
            </a:lvl2pPr>
            <a:lvl3pPr marL="946800" indent="-3168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rgbClr val="FFFFFF"/>
                </a:solidFill>
              </a:defRPr>
            </a:lvl3pPr>
            <a:lvl4pPr marL="1260000" indent="-3168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4pPr>
            <a:lvl5pPr marL="1576800" indent="-316800">
              <a:buClr>
                <a:schemeClr val="bg1"/>
              </a:buClr>
              <a:buFont typeface="Verdana" panose="020B0604030504040204" pitchFamily="34" charset="0"/>
              <a:buChar char="–"/>
              <a:defRPr sz="1600"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675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b" anchorCtr="0"/>
          <a:lstStyle>
            <a:lvl1pPr algn="r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Sectienummer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4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FontTx/>
              <a:buNone/>
              <a:defRPr sz="9600" b="1">
                <a:solidFill>
                  <a:srgbClr val="FFFFFF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Ondertitel"/>
          <p:cNvSpPr>
            <a:spLocks noGrp="1"/>
          </p:cNvSpPr>
          <p:nvPr>
            <p:ph type="body" sz="quarter" idx="14"/>
          </p:nvPr>
        </p:nvSpPr>
        <p:spPr>
          <a:xfrm>
            <a:off x="634999" y="4221163"/>
            <a:ext cx="5003801" cy="2000251"/>
          </a:xfrm>
        </p:spPr>
        <p:txBody>
          <a:bodyPr tIns="90000" rIns="100800" anchor="t" anchorCtr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FFFFFF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4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8" y="2276475"/>
            <a:ext cx="5003999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465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2" y="2953738"/>
            <a:ext cx="5003999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953738"/>
            <a:ext cx="5005388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5002" y="2306037"/>
            <a:ext cx="5003999" cy="648000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553201" y="2306037"/>
            <a:ext cx="5003999" cy="647228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5503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9480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2276475"/>
            <a:ext cx="10923587" cy="4011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1998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07E1D8E-C5FA-834B-A28D-4D50A494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1052513"/>
            <a:ext cx="10923587" cy="5168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5426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4588" y="1052513"/>
            <a:ext cx="5003999" cy="5168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692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367688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1494969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8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952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6687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2698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67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2674B8-6471-E244-BDA6-F8E506EE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759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4758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90308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641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656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450273" y="6411352"/>
            <a:ext cx="3048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5907239"/>
            <a:ext cx="3810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4401" y="5548009"/>
            <a:ext cx="3048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60863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-1" y="5825413"/>
            <a:ext cx="12192000" cy="396000"/>
          </a:xfrm>
          <a:solidFill>
            <a:schemeClr val="bg1"/>
          </a:solidFill>
        </p:spPr>
        <p:txBody>
          <a:bodyPr lIns="756000" tIns="50400" anchor="ctr" anchorCtr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5" name="minjus_header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>
          <a:xfrm>
            <a:off x="-914400" y="6411352"/>
            <a:ext cx="4572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>
          <a:xfrm>
            <a:off x="-914400" y="5729776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>
          <a:xfrm>
            <a:off x="12344401" y="6250314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1351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687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76474"/>
            <a:ext cx="7178965" cy="3944938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32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943200" indent="0">
              <a:buFontTx/>
              <a:buNone/>
              <a:defRPr/>
            </a:lvl4pPr>
            <a:lvl5pPr marL="126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18198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3" y="1051201"/>
            <a:ext cx="5003999" cy="948047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0023" y="2289599"/>
            <a:ext cx="5003999" cy="39318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7"/>
          </p:nvPr>
        </p:nvSpPr>
        <p:spPr>
          <a:xfrm>
            <a:off x="635000" y="1066800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3918FD-F44C-C04D-AF8F-1FCAF616B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9" cy="1551796"/>
          </a:xfrm>
        </p:spPr>
        <p:txBody>
          <a:bodyPr anchor="ctr" anchorCtr="0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2" y="3846022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56752" y="4639509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56752" y="5405528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2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-1"/>
            <a:ext cx="6096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 anchorCtr="0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2286000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7176286" y="3079487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7176286" y="3845505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7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T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98800"/>
            <a:ext cx="8248241" cy="20772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5137D17D-0AF8-44A0-99F5-EBC92ED0AD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F2D1F8B-8C98-4C4C-B853-EFE96426CE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1" name="speaker">
            <a:extLst>
              <a:ext uri="{FF2B5EF4-FFF2-40B4-BE49-F238E27FC236}">
                <a16:creationId xmlns:a16="http://schemas.microsoft.com/office/drawing/2014/main" id="{6CDDC9BC-6BE8-4EF6-B1D8-78980FAF6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Tijdelijke aanduiding voor datum 1">
            <a:extLst>
              <a:ext uri="{FF2B5EF4-FFF2-40B4-BE49-F238E27FC236}">
                <a16:creationId xmlns:a16="http://schemas.microsoft.com/office/drawing/2014/main" id="{0344BB47-02F8-4604-9E4B-11D51EE5AC2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131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(niet gebruiken) 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/>
              <a:t>Project procedeergedrag bestuursrecht</a:t>
            </a:r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4588" y="4215599"/>
            <a:ext cx="5003999" cy="133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Nienke Kroesen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344383"/>
      </p:ext>
    </p:extLst>
  </p:cSld>
  <p:clrMapOvr>
    <a:masterClrMapping/>
  </p:clrMapOvr>
  <p:hf sldNum="0"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9708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drop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993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drop"/>
          <p:cNvSpPr/>
          <p:nvPr userDrawn="1"/>
        </p:nvSpPr>
        <p:spPr>
          <a:xfrm>
            <a:off x="0" y="0"/>
            <a:ext cx="12193200" cy="343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5001" y="1879600"/>
            <a:ext cx="10923589" cy="1547813"/>
          </a:xfrm>
        </p:spPr>
        <p:txBody>
          <a:bodyPr tIns="46800" bIns="46800" anchor="ctr" anchorCtr="0">
            <a:normAutofit/>
          </a:bodyPr>
          <a:lstStyle>
            <a:lvl1pPr defTabSz="608135" eaLnBrk="0" hangingPunct="0">
              <a:defRPr sz="48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49486"/>
            <a:ext cx="10925177" cy="2077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5829386"/>
            <a:ext cx="500538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6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298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D6E6-40A6-45F9-ACE8-461DCA0D9C91}" type="datetime1">
              <a:rPr lang="nl-NL" smtClean="0"/>
              <a:t>30-4-2025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Doelenboom deelprogramma burgergerichte overheid - Versie 0.97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13E-62EA-4BF4-8C85-95F96E8EF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1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0312A-5174-0D47-8455-E2FA6E581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image" Target="../media/image14.png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A61B5-1D99-7145-9868-B4124E26E536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43" r:id="rId3"/>
    <p:sldLayoutId id="2147483742" r:id="rId4"/>
    <p:sldLayoutId id="2147483725" r:id="rId5"/>
    <p:sldLayoutId id="2147483719" r:id="rId6"/>
    <p:sldLayoutId id="2147483726" r:id="rId7"/>
    <p:sldLayoutId id="2147483666" r:id="rId8"/>
    <p:sldLayoutId id="2147483690" r:id="rId9"/>
    <p:sldLayoutId id="214748372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712" r:id="rId17"/>
    <p:sldLayoutId id="2147483711" r:id="rId18"/>
    <p:sldLayoutId id="2147483675" r:id="rId19"/>
    <p:sldLayoutId id="2147483657" r:id="rId20"/>
    <p:sldLayoutId id="2147483691" r:id="rId21"/>
    <p:sldLayoutId id="2147483729" r:id="rId22"/>
    <p:sldLayoutId id="2147483739" r:id="rId23"/>
    <p:sldLayoutId id="2147483740" r:id="rId24"/>
    <p:sldLayoutId id="2147483717" r:id="rId25"/>
    <p:sldLayoutId id="2147483713" r:id="rId26"/>
    <p:sldLayoutId id="2147483715" r:id="rId27"/>
    <p:sldLayoutId id="2147483707" r:id="rId28"/>
    <p:sldLayoutId id="2147483667" r:id="rId29"/>
    <p:sldLayoutId id="2147483702" r:id="rId30"/>
    <p:sldLayoutId id="2147483721" r:id="rId31"/>
    <p:sldLayoutId id="2147483700" r:id="rId32"/>
    <p:sldLayoutId id="2147483692" r:id="rId33"/>
    <p:sldLayoutId id="2147483722" r:id="rId34"/>
    <p:sldLayoutId id="2147483723" r:id="rId35"/>
    <p:sldLayoutId id="2147483741" r:id="rId36"/>
    <p:sldLayoutId id="2147483744" r:id="rId37"/>
    <p:sldLayoutId id="2147483748" r:id="rId38"/>
    <p:sldLayoutId id="2147483749" r:id="rId39"/>
    <p:sldLayoutId id="2147483750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3"/>
            <a:ext cx="10923589" cy="9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nl-NL" alt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9" cy="393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400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6553198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" name="minjus_header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91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583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874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9166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16800" indent="-316800" algn="l" rtl="0" fontAlgn="base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rtl="0" fontAlgn="base">
        <a:lnSpc>
          <a:spcPct val="90000"/>
        </a:lnSpc>
        <a:spcBef>
          <a:spcPts val="10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46800" indent="-316800" algn="l" rtl="0" fontAlgn="base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600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15768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890000" indent="-3168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marL="72000" indent="-72000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="1" baseline="0">
          <a:solidFill>
            <a:schemeClr val="tx2"/>
          </a:solidFill>
          <a:latin typeface="+mn-lt"/>
        </a:defRPr>
      </a:lvl7pPr>
      <a:lvl8pPr marL="71438" indent="-71438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marL="216000" indent="-1440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2282" y="1845746"/>
            <a:ext cx="10739718" cy="2336400"/>
          </a:xfrm>
        </p:spPr>
        <p:txBody>
          <a:bodyPr/>
          <a:lstStyle/>
          <a:p>
            <a:r>
              <a:rPr lang="nl-NL" sz="6000" dirty="0">
                <a:ea typeface="Calibri" panose="020F0502020204030204" pitchFamily="34" charset="0"/>
              </a:rPr>
              <a:t>Probleem- en oorzakenanalyse</a:t>
            </a:r>
            <a:br>
              <a:rPr lang="nl-NL" sz="6000" dirty="0"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21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1042854" y="1976926"/>
            <a:ext cx="9235001" cy="4771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Het probleem- en oorzakenschema is gebaseerd op kwalitatieve input uit de omgeving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Doe ook desk research om voeding te krijgen voor de probleem- en oorzakenanalyse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Vraag in de consultatieronde (en bij de terugkoppeling van de probleem- en oorzaken schema’s) of stakeholders beschikken over informatie / rapporten / onderzoek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Maak een overzicht van de betreffende informatie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Benut dit om het inzicht in het vraagstuk te versterken en om afwegingen te maken over de aanpak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Vul het aan gedurende het traject (‘groeiende database’)  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b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088353" y="1068119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>
                <a:solidFill>
                  <a:schemeClr val="tx2"/>
                </a:solidFill>
                <a:effectLst/>
              </a:rPr>
              <a:t>Probleem- en oorzakenanalyse: feiten en cijfers</a:t>
            </a:r>
          </a:p>
        </p:txBody>
      </p:sp>
    </p:spTree>
    <p:extLst>
      <p:ext uri="{BB962C8B-B14F-4D97-AF65-F5344CB8AC3E}">
        <p14:creationId xmlns:p14="http://schemas.microsoft.com/office/powerpoint/2010/main" val="173931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133853" y="1740413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>
                <a:solidFill>
                  <a:schemeClr val="tx2"/>
                </a:solidFill>
                <a:effectLst/>
              </a:rPr>
              <a:t>Probleem- en oorzakenschema: voorbeelden uit de praktijk</a:t>
            </a:r>
          </a:p>
        </p:txBody>
      </p:sp>
    </p:spTree>
    <p:extLst>
      <p:ext uri="{BB962C8B-B14F-4D97-AF65-F5344CB8AC3E}">
        <p14:creationId xmlns:p14="http://schemas.microsoft.com/office/powerpoint/2010/main" val="234499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193C2-5F30-46A9-936E-804D8AEFEDC7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1024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21685" y="0"/>
            <a:ext cx="914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8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Afbeeldi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42975"/>
            <a:ext cx="6648451" cy="560051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774" y="288235"/>
            <a:ext cx="5991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chemeClr val="tx2"/>
                </a:solidFill>
              </a:rPr>
              <a:t>Probleem- en oorzakenanalyse Project Heroriëntatie Openbaar Personenvervoer</a:t>
            </a:r>
          </a:p>
        </p:txBody>
      </p:sp>
    </p:spTree>
    <p:extLst>
      <p:ext uri="{BB962C8B-B14F-4D97-AF65-F5344CB8AC3E}">
        <p14:creationId xmlns:p14="http://schemas.microsoft.com/office/powerpoint/2010/main" val="337172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5075ED-501B-7613-D243-970F2F4E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93183-5A27-4493-8273-E869AD900CD4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172606"/>
            <a:ext cx="7227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Probleem- en oorzakenanalyse project Procedeergedrag overheid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BC98AA-5AFC-4BB2-65F9-E32FDCEA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26" y="755010"/>
            <a:ext cx="11273362" cy="59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CE5195-F477-AB96-9CA4-27D38EE9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1" y="0"/>
            <a:ext cx="12187068" cy="6860773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575501-7A2D-DD98-8A45-B5CC09FD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93183-5A27-4493-8273-E869AD900CD4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minjus_header" descr="Header ministerie van Justitie en Veiligheid." title="Header">
            <a:extLst>
              <a:ext uri="{FF2B5EF4-FFF2-40B4-BE49-F238E27FC236}">
                <a16:creationId xmlns:a16="http://schemas.microsoft.com/office/drawing/2014/main" id="{C6663E90-B8FC-10A7-3B36-6B9C429EA6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004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Gebaseerd op de methodologie van interactieve beleidsontwikkeling zoals ontwikkeld door Leo Klinkers.</a:t>
            </a:r>
          </a:p>
          <a:p>
            <a:r>
              <a:rPr lang="nl-NL" dirty="0"/>
              <a:t>Bron: </a:t>
            </a:r>
          </a:p>
          <a:p>
            <a:r>
              <a:rPr lang="nl-NL" dirty="0"/>
              <a:t>Beleid begint bij de samenleving, Leo Klinkers, 2002, ISBN 90-5931-018-7</a:t>
            </a:r>
          </a:p>
          <a:p>
            <a:endParaRPr lang="nl-NL" dirty="0"/>
          </a:p>
          <a:p>
            <a:r>
              <a:rPr lang="nl-NL" dirty="0"/>
              <a:t>Handreiking door Ilse Dresscher en Ruth van Rossum, Projectmanagement Programmamanagement </a:t>
            </a:r>
            <a:r>
              <a:rPr lang="nl-NL" dirty="0" err="1"/>
              <a:t>AdviesCentrum</a:t>
            </a:r>
            <a:r>
              <a:rPr lang="nl-NL" dirty="0"/>
              <a:t> JenV (PPAC). </a:t>
            </a:r>
          </a:p>
          <a:p>
            <a:endParaRPr lang="nl-NL" dirty="0"/>
          </a:p>
          <a:p>
            <a:r>
              <a:rPr lang="nl-NL" dirty="0"/>
              <a:t>Voor ondersteuning:  </a:t>
            </a:r>
          </a:p>
          <a:p>
            <a:r>
              <a:rPr lang="nl-NL" dirty="0"/>
              <a:t>Projectmanagement Programmamanagement </a:t>
            </a:r>
            <a:r>
              <a:rPr lang="nl-NL" dirty="0" err="1"/>
              <a:t>AdviesCentrum</a:t>
            </a:r>
            <a:r>
              <a:rPr lang="nl-NL" dirty="0"/>
              <a:t> JenV (PPAC)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Handreiking Probleem- en oorzakenanalyse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7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789900"/>
            <a:ext cx="9274296" cy="1543080"/>
          </a:xfrm>
        </p:spPr>
        <p:txBody>
          <a:bodyPr>
            <a:noAutofit/>
          </a:bodyPr>
          <a:lstStyle/>
          <a:p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De noodzaak van een probleem- en oorzakenanalyse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960560" y="2332980"/>
            <a:ext cx="10021384" cy="4366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/>
              <a:t>H</a:t>
            </a:r>
            <a:r>
              <a:rPr dirty="0"/>
              <a:t>et is noodzakelijk om de oorzaken van problemen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kennen</a:t>
            </a:r>
            <a:r>
              <a:rPr lang="nl-NL" dirty="0"/>
              <a:t>; dat is niets anders dan het stellen van een goede diagnose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/>
              <a:t>Zonder diagnose / analyse is geen goede (en navolgbare) therapie / oplossing mogelijk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/>
              <a:t>Een gedeeld beeld van problemen en oorzaken is nodig voor een gezamenlijke aanpak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/>
              <a:t>Als je geen oorzaken in kaart brengt</a:t>
            </a:r>
          </a:p>
          <a:p>
            <a:pPr marL="669225" lvl="4" indent="-285750">
              <a:defRPr sz="1800">
                <a:solidFill>
                  <a:srgbClr val="000000"/>
                </a:solidFill>
              </a:defRPr>
            </a:pPr>
            <a:r>
              <a:rPr lang="nl-NL" sz="1800" dirty="0"/>
              <a:t>kun je niet afwegen welke interventies / acties je moet inzetten</a:t>
            </a:r>
          </a:p>
          <a:p>
            <a:pPr marL="669225" lvl="4" indent="-285750">
              <a:defRPr sz="1800">
                <a:solidFill>
                  <a:srgbClr val="000000"/>
                </a:solidFill>
              </a:defRPr>
            </a:pPr>
            <a:r>
              <a:rPr lang="nl-NL" sz="1800" dirty="0"/>
              <a:t>doe je wellicht onbewust aan symptoombestrijding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/>
              <a:t>Als je niet het geheel van de problematiek in beeld brengt, vanuit verschillende percepties, mis je facetten van het vraagstuk en ga je onbedoeld acteren vanuit een tunnelvisie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/>
              <a:t>Baseer het op consultatie van je omgeving (niet zelf bedenken of alleen uit rapporten halen)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849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 descr="Voorbeeld van een probleem- en oorzakenschema." title="Voorbeeld"/>
          <p:cNvGrpSpPr/>
          <p:nvPr/>
        </p:nvGrpSpPr>
        <p:grpSpPr>
          <a:xfrm>
            <a:off x="2627894" y="2171799"/>
            <a:ext cx="6969362" cy="2954292"/>
            <a:chOff x="2627894" y="2171799"/>
            <a:chExt cx="6969362" cy="2954292"/>
          </a:xfrm>
        </p:grpSpPr>
        <p:sp>
          <p:nvSpPr>
            <p:cNvPr id="12" name="Afgeronde rechthoek 11"/>
            <p:cNvSpPr/>
            <p:nvPr/>
          </p:nvSpPr>
          <p:spPr>
            <a:xfrm>
              <a:off x="5057738" y="2171799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heb hoofdpijn</a:t>
              </a: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2627894" y="4189987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drink teveel alcohol</a:t>
              </a: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5071386" y="4188023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heb doorgezakte voeten</a:t>
              </a:r>
            </a:p>
          </p:txBody>
        </p:sp>
        <p:sp>
          <p:nvSpPr>
            <p:cNvPr id="17" name="Afgeronde rechthoek 16" descr="Voorbeeld van een probleem- en oorzakenschema" title="Voorbeeld "/>
            <p:cNvSpPr/>
            <p:nvPr/>
          </p:nvSpPr>
          <p:spPr>
            <a:xfrm>
              <a:off x="7509024" y="4188023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loop vaak met m’n kop tegen de muur</a:t>
              </a:r>
            </a:p>
          </p:txBody>
        </p:sp>
        <p:cxnSp>
          <p:nvCxnSpPr>
            <p:cNvPr id="4" name="Gebogen verbindingslijn 3"/>
            <p:cNvCxnSpPr>
              <a:stCxn id="17" idx="0"/>
            </p:cNvCxnSpPr>
            <p:nvPr/>
          </p:nvCxnSpPr>
          <p:spPr>
            <a:xfrm flipV="1">
              <a:off x="8553140" y="3611959"/>
              <a:ext cx="3832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met pijl 7"/>
            <p:cNvCxnSpPr>
              <a:stCxn id="16" idx="0"/>
            </p:cNvCxnSpPr>
            <p:nvPr/>
          </p:nvCxnSpPr>
          <p:spPr>
            <a:xfrm flipH="1" flipV="1">
              <a:off x="6109648" y="3611959"/>
              <a:ext cx="5854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bogen verbindingslijn 9"/>
            <p:cNvCxnSpPr>
              <a:stCxn id="15" idx="0"/>
            </p:cNvCxnSpPr>
            <p:nvPr/>
          </p:nvCxnSpPr>
          <p:spPr>
            <a:xfrm flipV="1">
              <a:off x="3672010" y="3613923"/>
              <a:ext cx="2096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3660428" y="3611959"/>
              <a:ext cx="489654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/>
            <p:cNvCxnSpPr/>
            <p:nvPr/>
          </p:nvCxnSpPr>
          <p:spPr>
            <a:xfrm flipH="1" flipV="1">
              <a:off x="6115502" y="3107904"/>
              <a:ext cx="9860" cy="5040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34434" y="842901"/>
            <a:ext cx="8229600" cy="1040866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Voorbeeld van een probleem- en oorzakenschema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7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382919"/>
          </a:xfrm>
        </p:spPr>
        <p:txBody>
          <a:bodyPr>
            <a:normAutofit fontScale="47500" lnSpcReduction="20000"/>
          </a:bodyPr>
          <a:lstStyle/>
          <a:p>
            <a:r>
              <a:rPr lang="nl-NL" b="1" dirty="0"/>
              <a:t>Wat?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schematische weergave van het vraagstuk, waarin zichtbaar wordt </a:t>
            </a:r>
          </a:p>
          <a:p>
            <a:pPr marL="972900" lvl="1" indent="-342900"/>
            <a:r>
              <a:rPr lang="nl-NL" dirty="0"/>
              <a:t>uit welke elementen het vraagstuk bestaat</a:t>
            </a:r>
          </a:p>
          <a:p>
            <a:pPr marL="972900" lvl="1" indent="-342900"/>
            <a:r>
              <a:rPr lang="nl-NL" dirty="0"/>
              <a:t>wat symptomen en dieper liggende oorzaken zijn (het oorzakelijk complex)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 basis van de omgevingsconsultatie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Opgebouwd uit uitspraken in de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Doel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röntgenfoto van de problematiek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gedeeld beeld van het vraagstuk opbouwen met de betrokken omgeving (voorbij de individuele percepties)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ondergrond maken om te kunnen bepalen of er een probleem is en of partijen daarop willen of moeten gaan acteren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ondergrond maken om in een volgende stap te kunnen bezien op welke punten in de problematiek actie moet worden genomen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Als je dit hebt, heb je altijd een goed verhaal over wat er aan de hand is, waar het vandaan komt, wat de mechanismen zijn, en wat beste interventies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Wanneer?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Na de omgevingsconsultatie en de bloemlezing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9867020" cy="948047"/>
          </a:xfrm>
        </p:spPr>
        <p:txBody>
          <a:bodyPr>
            <a:normAutofit fontScale="90000"/>
          </a:bodyPr>
          <a:lstStyle/>
          <a:p>
            <a:r>
              <a:rPr lang="nl-NL" dirty="0"/>
              <a:t>Probleem- en oorzakenanalyse: wat, waarom en wanneer?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77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32550"/>
            <a:ext cx="2844800" cy="288925"/>
          </a:xfrm>
        </p:spPr>
        <p:txBody>
          <a:bodyPr/>
          <a:lstStyle/>
          <a:p>
            <a:pPr lvl="0"/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pic>
        <p:nvPicPr>
          <p:cNvPr id="360" name="image.pdf" descr="Voorbeeld van een probleem- en oorzakenschema." title="Opbouw van een probleem- en oorzakenschema"/>
          <p:cNvPicPr/>
          <p:nvPr/>
        </p:nvPicPr>
        <p:blipFill>
          <a:blip r:embed="rId2"/>
          <a:stretch>
            <a:fillRect/>
          </a:stretch>
        </p:blipFill>
        <p:spPr>
          <a:xfrm>
            <a:off x="2950418" y="2806574"/>
            <a:ext cx="8624888" cy="37028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8642" y="947630"/>
            <a:ext cx="5984340" cy="695953"/>
          </a:xfrm>
        </p:spPr>
        <p:txBody>
          <a:bodyPr>
            <a:noAutofit/>
          </a:bodyPr>
          <a:lstStyle/>
          <a:p>
            <a:r>
              <a:rPr lang="nl-NL" sz="3200" dirty="0"/>
              <a:t>Opbouw van een probleem- en oorzakenschema</a:t>
            </a:r>
          </a:p>
        </p:txBody>
      </p:sp>
    </p:spTree>
    <p:extLst>
      <p:ext uri="{BB962C8B-B14F-4D97-AF65-F5344CB8AC3E}">
        <p14:creationId xmlns:p14="http://schemas.microsoft.com/office/powerpoint/2010/main" val="290725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1042855" y="1772142"/>
            <a:ext cx="9235001" cy="4771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r>
              <a:rPr lang="nl-NL" sz="2000" b="1" dirty="0"/>
              <a:t>Hoe?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‘Knip’ letterlijke uitspraken over problemen en oorzaken uit de oogst van de consultatie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Als je een bloemlezing hebt gemaakt: neem de uitspraken daarin over problemen en oorzaken als basis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‘Puzzel’ met deze uitspraken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Logisch nadenken, wat veroorzaakt wat?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Symptomen bovenin, dieper liggende oorzaken onderin</a:t>
            </a:r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r>
              <a:rPr lang="nl-NL" sz="2000" b="1" dirty="0"/>
              <a:t>Aandachtspunten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Laat het schema ontstaan uit het materiaal (en niet vanuit jouw eigen beeld van hoe het in elkaar zit)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Elk schema zit anders in elkaar, omdat vraagstukken verschillen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/>
              <a:t>Bij complexere problemen is er in het algemeen nooit één oorzaak en één oplossing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endParaRPr lang="nl-NL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042855" y="762639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>
                <a:solidFill>
                  <a:schemeClr val="tx2"/>
                </a:solidFill>
                <a:effectLst/>
              </a:rPr>
              <a:t>Probleem- en oorzakenschema: hoe?</a:t>
            </a:r>
          </a:p>
        </p:txBody>
      </p:sp>
    </p:spTree>
    <p:extLst>
      <p:ext uri="{BB962C8B-B14F-4D97-AF65-F5344CB8AC3E}">
        <p14:creationId xmlns:p14="http://schemas.microsoft.com/office/powerpoint/2010/main" val="300845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1042854" y="1976926"/>
            <a:ext cx="9235001" cy="4771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b="1" dirty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Baseer het op input vanuit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Vraag anderen mee te doen om het schema 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Koppel een conceptversie terug naar de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Laat mensen meekijken om de analyse te verrijken: zit het goed in elkaar, hebben we blinde vlekken, klopt de oorzakelijkheid?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Check bij stakeholders op her- en erkenning van de analyse</a:t>
            </a:r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b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042855" y="943708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>
                <a:solidFill>
                  <a:schemeClr val="tx2"/>
                </a:solidFill>
                <a:effectLst/>
              </a:rPr>
              <a:t>Probleem- en oorzakenschema: betrek de omgeving</a:t>
            </a:r>
          </a:p>
        </p:txBody>
      </p:sp>
    </p:spTree>
    <p:extLst>
      <p:ext uri="{BB962C8B-B14F-4D97-AF65-F5344CB8AC3E}">
        <p14:creationId xmlns:p14="http://schemas.microsoft.com/office/powerpoint/2010/main" val="180976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450" y="556170"/>
            <a:ext cx="10923588" cy="624336"/>
          </a:xfrm>
        </p:spPr>
        <p:txBody>
          <a:bodyPr>
            <a:normAutofit/>
          </a:bodyPr>
          <a:lstStyle/>
          <a:p>
            <a:r>
              <a:rPr lang="nl-NL" sz="3200" dirty="0"/>
              <a:t>Terugkoppeling naar omgeving en verrijking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3" name="Afbeelding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385899"/>
            <a:ext cx="4543426" cy="2689274"/>
          </a:xfrm>
          <a:prstGeom prst="rect">
            <a:avLst/>
          </a:prstGeom>
        </p:spPr>
      </p:pic>
      <p:pic>
        <p:nvPicPr>
          <p:cNvPr id="4" name="Afbeeldi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47" y="3743138"/>
            <a:ext cx="59626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8560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1" id="{E5F37FA8-1223-A540-A415-371850517325}" vid="{7846734F-3400-7E49-90EE-3B00E28675BA}"/>
    </a:ext>
  </a:extLst>
</a:theme>
</file>

<file path=ppt/theme/theme2.xml><?xml version="1.0" encoding="utf-8"?>
<a:theme xmlns:a="http://schemas.openxmlformats.org/drawingml/2006/main" name="Rijksoverheid">
  <a:themeElements>
    <a:clrScheme name="Rijksoverheid">
      <a:dk1>
        <a:srgbClr val="000000"/>
      </a:dk1>
      <a:lt1>
        <a:srgbClr val="FFFFFF"/>
      </a:lt1>
      <a:dk2>
        <a:srgbClr val="007BC7"/>
      </a:dk2>
      <a:lt2>
        <a:srgbClr val="D9EBF7"/>
      </a:lt2>
      <a:accent1>
        <a:srgbClr val="01689B"/>
      </a:accent1>
      <a:accent2>
        <a:srgbClr val="42145F"/>
      </a:accent2>
      <a:accent3>
        <a:srgbClr val="A90061"/>
      </a:accent3>
      <a:accent4>
        <a:srgbClr val="CA005D"/>
      </a:accent4>
      <a:accent5>
        <a:srgbClr val="D52B1E"/>
      </a:accent5>
      <a:accent6>
        <a:srgbClr val="E17000"/>
      </a:accent6>
      <a:hlink>
        <a:srgbClr val="007BC7"/>
      </a:hlink>
      <a:folHlink>
        <a:srgbClr val="B2D7EE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715</Words>
  <Application>Microsoft Office PowerPoint</Application>
  <PresentationFormat>Breedbeeld</PresentationFormat>
  <Paragraphs>100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Rijkshuisstijl Paars</vt:lpstr>
      <vt:lpstr>Rijksoverheid</vt:lpstr>
      <vt:lpstr>Probleem- en oorzakenanalyse </vt:lpstr>
      <vt:lpstr>Handreiking Probleem- en oorzakenanalyse</vt:lpstr>
      <vt:lpstr>         De noodzaak van een probleem- en oorzakenanalyse </vt:lpstr>
      <vt:lpstr>Voorbeeld van een probleem- en oorzakenschema</vt:lpstr>
      <vt:lpstr>Probleem- en oorzakenanalyse: wat, waarom en wanneer?</vt:lpstr>
      <vt:lpstr>Opbouw van een probleem- en oorzakenschema</vt:lpstr>
      <vt:lpstr>PowerPoint-presentatie</vt:lpstr>
      <vt:lpstr>PowerPoint-presentatie</vt:lpstr>
      <vt:lpstr>Terugkoppeling naar omgeving en verrijking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2025-04-30T09:22:28Z</dcterms:created>
  <dcterms:modified xsi:type="dcterms:W3CDTF">2025-04-30T10:12:41Z</dcterms:modified>
</cp:coreProperties>
</file>