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2" r:id="rId2"/>
    <p:sldId id="369" r:id="rId3"/>
    <p:sldId id="373" r:id="rId4"/>
    <p:sldId id="374" r:id="rId5"/>
    <p:sldId id="375" r:id="rId6"/>
    <p:sldId id="376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6" autoAdjust="0"/>
    <p:restoredTop sz="94354" autoAdjust="0"/>
  </p:normalViewPr>
  <p:slideViewPr>
    <p:cSldViewPr snapToGrid="0">
      <p:cViewPr varScale="1">
        <p:scale>
          <a:sx n="102" d="100"/>
          <a:sy n="102" d="100"/>
        </p:scale>
        <p:origin x="606" y="96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30-4-2025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30-4-2025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3068" y="1415440"/>
            <a:ext cx="6683892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43068" y="3748240"/>
            <a:ext cx="6683892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7DD14B0-1108-C149-8BCC-C694E58214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17760" y="5185041"/>
            <a:ext cx="1666240" cy="118266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322E6DC-FA6A-4D4E-ACAA-374893CB77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ACB56B7-4DC6-DB4B-9123-3C4E679C1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29EED55F-A447-3C41-AD18-07B30A17B0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ECF2DFE-783B-454A-9C87-526A42EB5C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EFCB1B3-0962-A843-A9FB-A2BB3FE5C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98F9BEE2-7226-6147-AD40-C7C849C941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3041858-3A34-2F42-958E-EAB3A5457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2AC9301-3D36-044B-8644-E5A87C425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A45824-7873-1F48-9BB9-DDA2C69120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BA5D2553-0914-434D-B1A2-B23651CEF3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83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3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E409921-65EF-3A42-9F7B-4A0A5385D9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  <p:sp>
        <p:nvSpPr>
          <p:cNvPr id="19" name="Tijdelijke aanduiding voor inhoud 2">
            <a:extLst>
              <a:ext uri="{FF2B5EF4-FFF2-40B4-BE49-F238E27FC236}">
                <a16:creationId xmlns:a16="http://schemas.microsoft.com/office/drawing/2014/main" id="{3166BB1E-8034-0D48-A345-AD9483F7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2289485"/>
            <a:ext cx="10923588" cy="3931928"/>
          </a:xfrm>
        </p:spPr>
        <p:txBody>
          <a:bodyPr numCol="1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06B82527-C68D-974D-88DC-FE7A72C5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2238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D1276C3-FD7E-8747-99AA-207805693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B2DA493A-3820-C04A-82B8-5DCF9A3914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DE31120-DDD1-8746-9A6A-9B79FB1A27B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33BFDA31-A4A8-CD40-BB8C-9D0D817A9A6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F35E3DD-6F92-AE40-9C42-7D9BDBEB46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FCFD307-0D30-5A41-88C3-DD7BBA6AA7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4" cy="76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B3C3CD6-10DA-6245-AAF8-F302EE3DC0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2DA7043E-86C0-F543-8074-32517EAEA5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ngepaste indeling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986D66-1FE5-8F4C-99F0-79E98C3D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E0C684-3203-FE41-B951-77853356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327996-B903-5A49-B78D-1F7340DF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0997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or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/>
          </p:cNvSpPr>
          <p:nvPr>
            <p:ph type="dt" sz="half" idx="2"/>
          </p:nvPr>
        </p:nvSpPr>
        <p:spPr>
          <a:xfrm>
            <a:off x="6565900" y="6389688"/>
            <a:ext cx="48006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-1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56808760-0B6A-464A-AC7E-8A91DB9695EB}" type="datetime1">
              <a:rPr lang="nl-NL" smtClean="0"/>
              <a:pPr>
                <a:defRPr/>
              </a:pPr>
              <a:t>30-4-2025</a:t>
            </a:fld>
            <a:endParaRPr lang="nl-NL" dirty="0"/>
          </a:p>
        </p:txBody>
      </p:sp>
      <p:sp>
        <p:nvSpPr>
          <p:cNvPr id="3" name="shpTitel"/>
          <p:cNvSpPr>
            <a:spLocks noGrp="1"/>
          </p:cNvSpPr>
          <p:nvPr>
            <p:ph type="title"/>
          </p:nvPr>
        </p:nvSpPr>
        <p:spPr>
          <a:xfrm>
            <a:off x="6565900" y="2447926"/>
            <a:ext cx="4800600" cy="942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shpTekst"/>
          <p:cNvSpPr>
            <a:spLocks noGrp="1"/>
          </p:cNvSpPr>
          <p:nvPr>
            <p:ph idx="1"/>
          </p:nvPr>
        </p:nvSpPr>
        <p:spPr bwMode="auto">
          <a:xfrm>
            <a:off x="6546851" y="3484563"/>
            <a:ext cx="48006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32853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936AC-0C89-4FAA-978C-BDE101B1AE81}" type="datetime1">
              <a:rPr lang="nl-NL" smtClean="0"/>
              <a:pPr>
                <a:defRPr/>
              </a:pPr>
              <a:t>30-4-2025</a:t>
            </a:fld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470400" y="1800000"/>
            <a:ext cx="10972800" cy="44136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3656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8837084" y="6429375"/>
            <a:ext cx="381001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499" y="21600"/>
                </a:lnTo>
                <a:lnTo>
                  <a:pt x="9292" y="17673"/>
                </a:lnTo>
                <a:lnTo>
                  <a:pt x="14360" y="12764"/>
                </a:lnTo>
                <a:lnTo>
                  <a:pt x="18704" y="7855"/>
                </a:lnTo>
                <a:lnTo>
                  <a:pt x="21600" y="1964"/>
                </a:lnTo>
                <a:lnTo>
                  <a:pt x="20152" y="0"/>
                </a:lnTo>
                <a:lnTo>
                  <a:pt x="16532" y="6873"/>
                </a:lnTo>
                <a:lnTo>
                  <a:pt x="12188" y="12764"/>
                </a:lnTo>
                <a:lnTo>
                  <a:pt x="6396" y="17673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77C8"/>
              </a:gs>
              <a:gs pos="100000">
                <a:srgbClr val="0088E4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1800"/>
          </a:p>
        </p:txBody>
      </p:sp>
      <p:grpSp>
        <p:nvGrpSpPr>
          <p:cNvPr id="134" name="Group 134"/>
          <p:cNvGrpSpPr/>
          <p:nvPr/>
        </p:nvGrpSpPr>
        <p:grpSpPr>
          <a:xfrm>
            <a:off x="4234" y="4267200"/>
            <a:ext cx="12187767" cy="2590800"/>
            <a:chOff x="0" y="0"/>
            <a:chExt cx="9140825" cy="2590800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 sz="1800"/>
            </a:p>
          </p:txBody>
        </p:sp>
        <p:grpSp>
          <p:nvGrpSpPr>
            <p:cNvPr id="83" name="Group 83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299" cy="827087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252412" y="150812"/>
                <a:ext cx="844551" cy="519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15912" y="198437"/>
                <a:ext cx="717551" cy="436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04812" y="249237"/>
                <a:ext cx="546101" cy="328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468312" y="287337"/>
                <a:ext cx="415926" cy="252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522287" y="328612"/>
                <a:ext cx="304801" cy="169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266700" y="722312"/>
                <a:ext cx="7048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608012" y="369887"/>
                <a:ext cx="133351" cy="84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</p:grpSp>
        <p:grpSp>
          <p:nvGrpSpPr>
            <p:cNvPr id="102" name="Group 102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84" name="Shape 84"/>
              <p:cNvSpPr/>
              <p:nvPr/>
            </p:nvSpPr>
            <p:spPr>
              <a:xfrm>
                <a:off x="781050" y="481012"/>
                <a:ext cx="1012825" cy="598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854075" y="519112"/>
                <a:ext cx="862013" cy="527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6937" y="552450"/>
                <a:ext cx="795339" cy="474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939800" y="581025"/>
                <a:ext cx="704850" cy="409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966787" y="593725"/>
                <a:ext cx="655638" cy="381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1049337" y="627062"/>
                <a:ext cx="485776" cy="304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1111250" y="674687"/>
                <a:ext cx="360363" cy="214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1216024" y="739775"/>
                <a:ext cx="142877" cy="95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2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7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581025" y="350837"/>
                <a:ext cx="1416051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85774" y="312737"/>
                <a:ext cx="646114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</p:grpSp>
        <p:grpSp>
          <p:nvGrpSpPr>
            <p:cNvPr id="120" name="Group 120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663575" y="393700"/>
                <a:ext cx="822325" cy="506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714375" y="428625"/>
                <a:ext cx="708025" cy="430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765175" y="460375"/>
                <a:ext cx="612775" cy="3698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835025" y="504825"/>
                <a:ext cx="473075" cy="28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892175" y="536575"/>
                <a:ext cx="352425" cy="220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968375" y="584200"/>
                <a:ext cx="200025" cy="128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</p:grpSp>
        <p:grpSp>
          <p:nvGrpSpPr>
            <p:cNvPr id="133" name="Group 133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grpSp>
            <p:nvGrpSpPr>
              <p:cNvPr id="132" name="Group 132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128" name="Shape 128"/>
                <p:cNvSpPr/>
                <p:nvPr/>
              </p:nvSpPr>
              <p:spPr>
                <a:xfrm>
                  <a:off x="0" y="0"/>
                  <a:ext cx="360363" cy="2095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29" name="Shape 129"/>
                <p:cNvSpPr/>
                <p:nvPr/>
              </p:nvSpPr>
              <p:spPr>
                <a:xfrm>
                  <a:off x="34925" y="22225"/>
                  <a:ext cx="288925" cy="1619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>
                  <a:off x="79375" y="38100"/>
                  <a:ext cx="198438" cy="130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>
                  <a:off x="122237" y="63500"/>
                  <a:ext cx="115888" cy="74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</p:grpSp>
        </p:grpSp>
      </p:grp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8737600" y="6432651"/>
            <a:ext cx="2844800" cy="288824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09961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9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35C1C912-210B-454A-A6B5-A11FA7DED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81513F8B-999C-884B-93DC-388C6B407FD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907E1D8E-C5FA-834B-A28D-4D50A494EF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2405C03-D90E-FC41-B80B-E73391FDE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28FA2696-84C1-1649-8A59-67E687AAB0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492674B8-6471-E244-BDA6-F8E506EE1B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2B5321D-EB1C-2142-8695-68E40A9D89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73918FD-F44C-C04D-AF8F-1FCAF616BB2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C7F95A-D18A-7B46-B9E6-264077809E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840312A-5174-0D47-8455-E2FA6E581D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8E4D4D-B363-A449-9181-2C96A3C53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D4EBA2F-FD7E-AA41-861E-9C1EB1EEA3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A4A61B5-1D99-7145-9868-B4124E26E536}"/>
              </a:ext>
            </a:extLst>
          </p:cNvPr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4" cy="76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43" r:id="rId3"/>
    <p:sldLayoutId id="2147483742" r:id="rId4"/>
    <p:sldLayoutId id="2147483725" r:id="rId5"/>
    <p:sldLayoutId id="2147483719" r:id="rId6"/>
    <p:sldLayoutId id="2147483726" r:id="rId7"/>
    <p:sldLayoutId id="2147483666" r:id="rId8"/>
    <p:sldLayoutId id="2147483690" r:id="rId9"/>
    <p:sldLayoutId id="214748372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712" r:id="rId17"/>
    <p:sldLayoutId id="2147483711" r:id="rId18"/>
    <p:sldLayoutId id="2147483675" r:id="rId19"/>
    <p:sldLayoutId id="2147483657" r:id="rId20"/>
    <p:sldLayoutId id="2147483691" r:id="rId21"/>
    <p:sldLayoutId id="2147483729" r:id="rId22"/>
    <p:sldLayoutId id="2147483739" r:id="rId23"/>
    <p:sldLayoutId id="2147483740" r:id="rId24"/>
    <p:sldLayoutId id="2147483717" r:id="rId25"/>
    <p:sldLayoutId id="2147483713" r:id="rId26"/>
    <p:sldLayoutId id="2147483715" r:id="rId27"/>
    <p:sldLayoutId id="2147483707" r:id="rId28"/>
    <p:sldLayoutId id="2147483667" r:id="rId29"/>
    <p:sldLayoutId id="2147483702" r:id="rId30"/>
    <p:sldLayoutId id="2147483721" r:id="rId31"/>
    <p:sldLayoutId id="2147483700" r:id="rId32"/>
    <p:sldLayoutId id="2147483692" r:id="rId33"/>
    <p:sldLayoutId id="2147483722" r:id="rId34"/>
    <p:sldLayoutId id="2147483723" r:id="rId35"/>
    <p:sldLayoutId id="2147483741" r:id="rId36"/>
    <p:sldLayoutId id="2147483744" r:id="rId37"/>
    <p:sldLayoutId id="2147483745" r:id="rId38"/>
    <p:sldLayoutId id="2147483748" r:id="rId3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40924" y="2781836"/>
            <a:ext cx="7826205" cy="1437021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ea typeface="Calibri" panose="020F0502020204030204" pitchFamily="34" charset="0"/>
              </a:rPr>
              <a:t>Omgevingsconsultatie</a:t>
            </a:r>
            <a:br>
              <a:rPr lang="nl-NL" sz="6000" dirty="0">
                <a:ea typeface="Calibri" panose="020F0502020204030204" pitchFamily="34" charset="0"/>
              </a:rPr>
            </a:b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4294967295"/>
          </p:nvPr>
        </p:nvSpPr>
        <p:spPr>
          <a:xfrm>
            <a:off x="0" y="6543675"/>
            <a:ext cx="5003800" cy="263525"/>
          </a:xfrm>
        </p:spPr>
        <p:txBody>
          <a:bodyPr/>
          <a:lstStyle/>
          <a:p>
            <a:fld id="{B1FB5D62-9936-48BD-BB1C-59965CB8E43F}" type="datetime1">
              <a:rPr lang="nl-NL" smtClean="0"/>
              <a:t>30-4-2025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294967295"/>
          </p:nvPr>
        </p:nvSpPr>
        <p:spPr>
          <a:xfrm>
            <a:off x="7186613" y="6221413"/>
            <a:ext cx="5005387" cy="322262"/>
          </a:xfrm>
        </p:spPr>
        <p:txBody>
          <a:bodyPr/>
          <a:lstStyle/>
          <a:p>
            <a:fld id="{C2340A43-D218-4CAD-A38E-5E9CD28EBB3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21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Handreiking Omgevingsconsultatie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/>
          </a:p>
          <a:p>
            <a:r>
              <a:rPr lang="nl-NL" dirty="0"/>
              <a:t>Gebaseerd op de methodologie van interactieve beleidsontwikkeling zoals ontwikkeld door Leo Klinkers.</a:t>
            </a:r>
          </a:p>
          <a:p>
            <a:r>
              <a:rPr lang="nl-NL" dirty="0"/>
              <a:t>Bron: </a:t>
            </a:r>
          </a:p>
          <a:p>
            <a:r>
              <a:rPr lang="nl-NL" dirty="0"/>
              <a:t>Beleid begint bij de samenleving, Leo Klinkers, 2002, ISBN 90-5931-018-7</a:t>
            </a:r>
          </a:p>
          <a:p>
            <a:endParaRPr lang="nl-NL" dirty="0"/>
          </a:p>
          <a:p>
            <a:r>
              <a:rPr lang="nl-NL" dirty="0"/>
              <a:t>Handreiking door Ilse Dresscher en Ruth van Rossum, Projectmanagement Programmamanagement </a:t>
            </a:r>
            <a:r>
              <a:rPr lang="nl-NL" dirty="0" err="1"/>
              <a:t>AdviesCentrum</a:t>
            </a:r>
            <a:r>
              <a:rPr lang="nl-NL" dirty="0"/>
              <a:t> JenV (PPAC). </a:t>
            </a:r>
          </a:p>
          <a:p>
            <a:endParaRPr lang="nl-NL" dirty="0"/>
          </a:p>
          <a:p>
            <a:r>
              <a:rPr lang="nl-NL" dirty="0"/>
              <a:t>Voor ondersteuning:  </a:t>
            </a:r>
          </a:p>
          <a:p>
            <a:r>
              <a:rPr lang="nl-NL" dirty="0"/>
              <a:t>Projectmanagement Programmamanagement </a:t>
            </a:r>
            <a:r>
              <a:rPr lang="nl-NL" dirty="0" err="1"/>
              <a:t>AdviesCentrum</a:t>
            </a:r>
            <a:r>
              <a:rPr lang="nl-NL" dirty="0"/>
              <a:t> JenV (PPAC)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78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47451" y="859766"/>
            <a:ext cx="10923588" cy="948047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2"/>
                </a:solidFill>
              </a:rPr>
              <a:t>Omgevingsconsultatie: wat, waarom en wanneer?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753864" y="1807813"/>
            <a:ext cx="10972800" cy="441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/>
              <a:t>Wat?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Interviews met de personen die uit de omgevingsinventarisatie naar voren zijn gekomen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Om zoveel mogelijk perspectieven en informatie rond het vraagstuk op tafel te krijgen t.b.v. de vervolgstappen in het traject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1" dirty="0"/>
          </a:p>
          <a:p>
            <a:pPr>
              <a:buNone/>
            </a:pPr>
            <a:r>
              <a:rPr lang="nl-NL" b="1" dirty="0"/>
              <a:t>Doel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Inbreng krijgen voor probleem- en oorzakenanalyse, doelbepaling, en oplossingen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probleembeleving van alle belangrijke betrokkenen bij het vraagstuk op tafel krijgen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Uit eigen tunnelvisie komen, samen een breder beeld opbouwen van het vraagstuk en wat er nodig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Kennis, wijsheid, ervaring en emotie op tafel krijgen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Stakeholders aan het denken zetten op het vraagstuk / probleem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Verbinding maken en aangeven dat je het niet alleen kan en het samenspel zoekt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Draagvlak en betrokkenheid opbouwen met partijen om het vraagstuk gezamenlijk aan te pakken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None/>
            </a:pPr>
            <a:r>
              <a:rPr lang="nl-NL" b="1" dirty="0"/>
              <a:t>Wanneer?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Na de omgevingsinventarisatie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89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35000" y="354804"/>
            <a:ext cx="109235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Omgevingsconsultatie: hoe?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635000" y="1439692"/>
            <a:ext cx="10972800" cy="5282119"/>
          </a:xfrm>
        </p:spPr>
        <p:txBody>
          <a:bodyPr>
            <a:noAutofit/>
          </a:bodyPr>
          <a:lstStyle/>
          <a:p>
            <a:pPr>
              <a:buNone/>
            </a:pPr>
            <a:endParaRPr lang="nl-NL" sz="1600" b="1" dirty="0"/>
          </a:p>
          <a:p>
            <a:pPr>
              <a:buNone/>
            </a:pPr>
            <a:r>
              <a:rPr lang="nl-NL" sz="1600" b="1" dirty="0"/>
              <a:t>Interview de omgeving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1 op 1, zeker wanneer dat vanuit het oogpunt van draagvlak beter is (persoonlijke mensgerichte benadering, of in groepsverband, digitaal of fysiek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Laat de interviews uitvoeren door mensen uit bij het vraagstuk betrokken organisaties, waaronder je eigen organisatie; de persoonlijke benadering is beter dan een bureau inhuren; bovendien bouw je zo  (bij de interviewers) aan betrokkenheid en draagvlak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>
              <a:buNone/>
            </a:pPr>
            <a:r>
              <a:rPr lang="nl-NL" sz="1600" b="1" dirty="0"/>
              <a:t>Via 6 open 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Welke ontwikkelingen ziet u in de komende jaren aangaande dit onderwerp op ons afkomen?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zijn volgens u de problemen en knelpunten?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zijn volgens u de oorzaken van deze problemen? Waar komen de problemen uit voort?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Wat zouden we volgens u per se moeten willen bereiken? Wat is de ambitie, wat moeten de doelen zijn?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Waarom moeten we juist dit bereiken? Wat zijn uw argumenten?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zou u daar zelf aan willen en kunnen bijdragen?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endParaRPr lang="nl-NL" sz="1600" dirty="0"/>
          </a:p>
          <a:p>
            <a:pPr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9331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70401" y="604457"/>
            <a:ext cx="110881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Over de gesprekken 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470400" y="1800000"/>
            <a:ext cx="10972800" cy="47434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nl-NL" sz="1600" b="1" dirty="0"/>
              <a:t>Vooraf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Benader mensen met een hoffelijke brief (of mail of telefoontje) waarin je het probleemvermoeden aanstipt, toelicht hoe je opgavegerichte proces in elkaar zit, en dat je hen graag komt interviewen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Maak een bewuste keuze voor wie het beste de afzender kan zijn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Instrueer de interviewers ter voorbereiding op de consultatie. Via PPAC is hiervoor een uitgebreide handleiding beschikbaar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Zoek bij voorkeur de te interviewen personen op; daarmee laat je zien dat het je wat waard is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Geef aan dat uitspraken in volgende stappen in het traject niet op personen te herleiden zullen zijn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600" dirty="0"/>
          </a:p>
          <a:p>
            <a:pPr>
              <a:lnSpc>
                <a:spcPct val="100000"/>
              </a:lnSpc>
            </a:pPr>
            <a:r>
              <a:rPr lang="nl-NL" sz="1600" b="1" dirty="0"/>
              <a:t>Bij de interviews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Noteer zo uitgebreid en letterlijk mogelijk wat de geïnterviewden zeggen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In hun spreektaal (dus niet abstract maken of je eigen interpretatie of beeld geven)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Ook als je vindt dat ze het niet goed zien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Zet je eigen beelden in de koelkast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Toon een open geïnteresseerde luisterende houding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Ga niet in debat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79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35000" y="859766"/>
            <a:ext cx="109235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Hoe benut je de oogst?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735576" y="1807813"/>
            <a:ext cx="10972800" cy="4413600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r>
              <a:rPr lang="nl-NL" dirty="0"/>
              <a:t>Met de interviews kun je:</a:t>
            </a:r>
          </a:p>
          <a:p>
            <a:pPr algn="l"/>
            <a:endParaRPr lang="nl-NL" dirty="0"/>
          </a:p>
          <a:p>
            <a:pPr marL="667350" lvl="2" indent="-285750"/>
            <a:r>
              <a:rPr lang="nl-NL" dirty="0"/>
              <a:t>Een bloemlezing maken van beelden van de omgeving over het vraagstuk</a:t>
            </a:r>
          </a:p>
          <a:p>
            <a:pPr marL="667350" lvl="2" indent="-285750"/>
            <a:r>
              <a:rPr lang="nl-NL" dirty="0"/>
              <a:t>En vervolgens een probleem- en oorzakenanalyse in een </a:t>
            </a:r>
            <a:r>
              <a:rPr lang="nl-NL"/>
              <a:t>schematische weergave maken</a:t>
            </a:r>
            <a:endParaRPr lang="nl-NL" dirty="0"/>
          </a:p>
          <a:p>
            <a:pPr marL="667350" lvl="2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9865"/>
      </p:ext>
    </p:extLst>
  </p:cSld>
  <p:clrMapOvr>
    <a:masterClrMapping/>
  </p:clrMapOvr>
</p:sld>
</file>

<file path=ppt/theme/theme1.xml><?xml version="1.0" encoding="utf-8"?>
<a:theme xmlns:a="http://schemas.openxmlformats.org/drawingml/2006/main" name="Rijkshuisstijl Paars">
  <a:themeElements>
    <a:clrScheme name="Rijks Paars">
      <a:dk1>
        <a:srgbClr val="000000"/>
      </a:dk1>
      <a:lt1>
        <a:srgbClr val="FFFFFF"/>
      </a:lt1>
      <a:dk2>
        <a:srgbClr val="42145F"/>
      </a:dk2>
      <a:lt2>
        <a:srgbClr val="E2DBE6"/>
      </a:lt2>
      <a:accent1>
        <a:srgbClr val="E17000"/>
      </a:accent1>
      <a:accent2>
        <a:srgbClr val="777C00"/>
      </a:accent2>
      <a:accent3>
        <a:srgbClr val="FFB612"/>
      </a:accent3>
      <a:accent4>
        <a:srgbClr val="94700A"/>
      </a:accent4>
      <a:accent5>
        <a:srgbClr val="F9E11E"/>
      </a:accent5>
      <a:accent6>
        <a:srgbClr val="38870D"/>
      </a:accent6>
      <a:hlink>
        <a:srgbClr val="42145F"/>
      </a:hlink>
      <a:folHlink>
        <a:srgbClr val="C6B7C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51" id="{E5F37FA8-1223-A540-A415-371850517325}" vid="{7846734F-3400-7E49-90EE-3B00E28675B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</Words>
  <Application>Microsoft Office PowerPoint</Application>
  <PresentationFormat>Breedbeeld</PresentationFormat>
  <Paragraphs>69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Rijkshuisstijl Paars</vt:lpstr>
      <vt:lpstr>Omgevingsconsultatie </vt:lpstr>
      <vt:lpstr>Handreiking Omgevingsconsultatie</vt:lpstr>
      <vt:lpstr>Omgevingsconsultatie: wat, waarom en wanneer?  </vt:lpstr>
      <vt:lpstr>Omgevingsconsultatie: hoe?  </vt:lpstr>
      <vt:lpstr>Over de gesprekken   </vt:lpstr>
      <vt:lpstr>Hoe benut je de oogst?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2025-04-30T09:14:35Z</dcterms:created>
  <dcterms:modified xsi:type="dcterms:W3CDTF">2025-04-30T09:14:38Z</dcterms:modified>
</cp:coreProperties>
</file>