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2" r:id="rId2"/>
    <p:sldId id="369" r:id="rId3"/>
    <p:sldId id="373" r:id="rId4"/>
    <p:sldId id="378" r:id="rId5"/>
    <p:sldId id="379" r:id="rId6"/>
    <p:sldId id="380" r:id="rId7"/>
    <p:sldId id="38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6" autoAdjust="0"/>
    <p:restoredTop sz="94354" autoAdjust="0"/>
  </p:normalViewPr>
  <p:slideViewPr>
    <p:cSldViewPr snapToGrid="0">
      <p:cViewPr varScale="1">
        <p:scale>
          <a:sx n="81" d="100"/>
          <a:sy n="81" d="100"/>
        </p:scale>
        <p:origin x="126" y="70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8" y="1415440"/>
            <a:ext cx="6683892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43068" y="3748240"/>
            <a:ext cx="6683892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DD14B0-1108-C149-8BCC-C694E5821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7760" y="5185041"/>
            <a:ext cx="1666240" cy="11826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22E6DC-FA6A-4D4E-ACAA-374893CB7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CB56B7-4DC6-DB4B-9123-3C4E679C1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9EED55F-A447-3C41-AD18-07B30A17B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CF2DFE-783B-454A-9C87-526A42EB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FCB1B3-0962-A843-A9FB-A2BB3FE5C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8F9BEE2-7226-6147-AD40-C7C849C941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41858-3A34-2F42-958E-EAB3A5457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AC9301-3D36-044B-8644-E5A87C425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A45824-7873-1F48-9BB9-DDA2C6912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A5D2553-0914-434D-B1A2-B23651CEF3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43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E409921-65EF-3A42-9F7B-4A0A5385D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3166BB1E-8034-0D48-A345-AD9483F7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 numCol="1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6B82527-C68D-974D-88DC-FE7A72C5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238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276C3-FD7E-8747-99AA-20780569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2DA493A-3820-C04A-82B8-5DCF9A391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E31120-DDD1-8746-9A6A-9B79FB1A2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BFDA31-A4A8-CD40-BB8C-9D0D817A9A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5E3DD-6F92-AE40-9C42-7D9BDBEB46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FCFD307-0D30-5A41-88C3-DD7BBA6AA7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4" cy="7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3C3CD6-10DA-6245-AAF8-F302EE3DC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DA7043E-86C0-F543-8074-32517EAEA5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986D66-1FE5-8F4C-99F0-79E98C3D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E0C684-3203-FE41-B951-77853356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327996-B903-5A49-B78D-1F7340DF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99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/>
          </p:cNvSpPr>
          <p:nvPr>
            <p:ph type="dt" sz="half" idx="2"/>
          </p:nvPr>
        </p:nvSpPr>
        <p:spPr>
          <a:xfrm>
            <a:off x="6565900" y="6389688"/>
            <a:ext cx="480060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6808760-0B6A-464A-AC7E-8A91DB9695EB}" type="datetime1">
              <a:rPr lang="nl-NL" smtClean="0"/>
              <a:pPr>
                <a:defRPr/>
              </a:pPr>
              <a:t>14-2-2023</a:t>
            </a:fld>
            <a:endParaRPr lang="nl-NL" dirty="0"/>
          </a:p>
        </p:txBody>
      </p:sp>
      <p:sp>
        <p:nvSpPr>
          <p:cNvPr id="3" name="shpTitel"/>
          <p:cNvSpPr>
            <a:spLocks noGrp="1"/>
          </p:cNvSpPr>
          <p:nvPr>
            <p:ph type="title"/>
          </p:nvPr>
        </p:nvSpPr>
        <p:spPr>
          <a:xfrm>
            <a:off x="6565900" y="2447926"/>
            <a:ext cx="480060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shpTekst"/>
          <p:cNvSpPr>
            <a:spLocks noGrp="1"/>
          </p:cNvSpPr>
          <p:nvPr>
            <p:ph idx="1"/>
          </p:nvPr>
        </p:nvSpPr>
        <p:spPr bwMode="auto">
          <a:xfrm>
            <a:off x="6546851" y="3484563"/>
            <a:ext cx="48006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2853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936AC-0C89-4FAA-978C-BDE101B1AE81}" type="datetime1">
              <a:rPr lang="nl-NL" smtClean="0"/>
              <a:pPr>
                <a:defRPr/>
              </a:pPr>
              <a:t>14-2-2023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/>
          </p:nvPr>
        </p:nvSpPr>
        <p:spPr>
          <a:xfrm>
            <a:off x="470400" y="1800000"/>
            <a:ext cx="10972800" cy="4413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3656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8837084" y="6429375"/>
            <a:ext cx="381001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499" y="21600"/>
                </a:lnTo>
                <a:lnTo>
                  <a:pt x="9292" y="17673"/>
                </a:lnTo>
                <a:lnTo>
                  <a:pt x="14360" y="12764"/>
                </a:lnTo>
                <a:lnTo>
                  <a:pt x="18704" y="7855"/>
                </a:lnTo>
                <a:lnTo>
                  <a:pt x="21600" y="1964"/>
                </a:lnTo>
                <a:lnTo>
                  <a:pt x="20152" y="0"/>
                </a:lnTo>
                <a:lnTo>
                  <a:pt x="16532" y="6873"/>
                </a:lnTo>
                <a:lnTo>
                  <a:pt x="12188" y="12764"/>
                </a:lnTo>
                <a:lnTo>
                  <a:pt x="6396" y="17673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81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800"/>
          </a:p>
        </p:txBody>
      </p:sp>
      <p:grpSp>
        <p:nvGrpSpPr>
          <p:cNvPr id="134" name="Group 134"/>
          <p:cNvGrpSpPr/>
          <p:nvPr/>
        </p:nvGrpSpPr>
        <p:grpSpPr>
          <a:xfrm>
            <a:off x="4234" y="4267200"/>
            <a:ext cx="12187767" cy="2590800"/>
            <a:chOff x="0" y="0"/>
            <a:chExt cx="9140825" cy="2590800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9140825" cy="2590800"/>
            </a:xfrm>
            <a:prstGeom prst="rect">
              <a:avLst/>
            </a:prstGeom>
            <a:gradFill flip="none" rotWithShape="1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 sz="1800"/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5597525" y="1630362"/>
              <a:ext cx="1257300" cy="827088"/>
              <a:chOff x="0" y="0"/>
              <a:chExt cx="1257299" cy="827087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252412" y="150812"/>
                <a:ext cx="844551" cy="51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315912" y="198437"/>
                <a:ext cx="717551" cy="436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04812" y="249237"/>
                <a:ext cx="546101" cy="3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468312" y="287337"/>
                <a:ext cx="415926" cy="252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522287" y="328612"/>
                <a:ext cx="304801" cy="169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76200" y="0"/>
                <a:ext cx="608013" cy="25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266700" y="722312"/>
                <a:ext cx="704851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0" y="303212"/>
                <a:ext cx="141288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66675" y="47625"/>
                <a:ext cx="1190625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09625" y="9525"/>
                <a:ext cx="152400" cy="47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608012" y="369887"/>
                <a:ext cx="133351" cy="8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2816225" y="1497012"/>
              <a:ext cx="2581275" cy="1084263"/>
              <a:chOff x="0" y="0"/>
              <a:chExt cx="2581275" cy="1084262"/>
            </a:xfrm>
          </p:grpSpPr>
          <p:sp>
            <p:nvSpPr>
              <p:cNvPr id="84" name="Shape 84"/>
              <p:cNvSpPr/>
              <p:nvPr/>
            </p:nvSpPr>
            <p:spPr>
              <a:xfrm>
                <a:off x="781050" y="481012"/>
                <a:ext cx="1012825" cy="59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854075" y="519112"/>
                <a:ext cx="862013" cy="52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6937" y="552450"/>
                <a:ext cx="795339" cy="474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939800" y="581025"/>
                <a:ext cx="704850" cy="409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966787" y="593725"/>
                <a:ext cx="655638" cy="381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1049337" y="627062"/>
                <a:ext cx="485776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1111250" y="674687"/>
                <a:ext cx="360363" cy="214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1216024" y="739775"/>
                <a:ext cx="142877" cy="95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1284287" y="303212"/>
                <a:ext cx="712789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2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7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581025" y="350837"/>
                <a:ext cx="1416051" cy="73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85774" y="312737"/>
                <a:ext cx="646114" cy="771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922462" y="655637"/>
                <a:ext cx="17145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FBB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463550" y="85725"/>
                <a:ext cx="1325563" cy="238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144462" y="352425"/>
                <a:ext cx="271463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1865312" y="190500"/>
                <a:ext cx="571501" cy="89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860425" y="0"/>
                <a:ext cx="1711325" cy="674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2425700" y="712787"/>
                <a:ext cx="155575" cy="371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0" y="66675"/>
                <a:ext cx="763588" cy="1017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>
              <a:off x="6550025" y="1066800"/>
              <a:ext cx="2144713" cy="1303338"/>
              <a:chOff x="0" y="0"/>
              <a:chExt cx="2144712" cy="1303337"/>
            </a:xfrm>
          </p:grpSpPr>
          <p:sp>
            <p:nvSpPr>
              <p:cNvPr id="103" name="Shape 103"/>
              <p:cNvSpPr/>
              <p:nvPr/>
            </p:nvSpPr>
            <p:spPr>
              <a:xfrm>
                <a:off x="114300" y="66675"/>
                <a:ext cx="1906588" cy="1160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0" y="9525"/>
                <a:ext cx="863600" cy="116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1054100" y="0"/>
                <a:ext cx="966788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F8FE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1774825" y="1027112"/>
                <a:ext cx="114300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598487" y="1131887"/>
                <a:ext cx="1119188" cy="171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1917700" y="466725"/>
                <a:ext cx="227013" cy="54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1481137" y="419100"/>
                <a:ext cx="131763" cy="142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503237" y="304800"/>
                <a:ext cx="1138238" cy="684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350837" y="238125"/>
                <a:ext cx="1443038" cy="84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692150" y="209550"/>
                <a:ext cx="579438" cy="10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531812" y="314325"/>
                <a:ext cx="104776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663575" y="393700"/>
                <a:ext cx="822325" cy="506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714375" y="428625"/>
                <a:ext cx="708025" cy="430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765175" y="460375"/>
                <a:ext cx="612775" cy="36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835025" y="504825"/>
                <a:ext cx="473075" cy="28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892175" y="536575"/>
                <a:ext cx="352425" cy="22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968375" y="584200"/>
                <a:ext cx="200025" cy="128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8378825" y="533400"/>
              <a:ext cx="674688" cy="409575"/>
              <a:chOff x="0" y="0"/>
              <a:chExt cx="674687" cy="409575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0" y="257175"/>
                <a:ext cx="608013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55562" y="0"/>
                <a:ext cx="409576" cy="8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579437" y="66675"/>
                <a:ext cx="95251" cy="247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150812" y="352425"/>
                <a:ext cx="304801" cy="2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38100" y="28575"/>
                <a:ext cx="255588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331787" y="28575"/>
                <a:ext cx="295276" cy="33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03187" y="53975"/>
                <a:ext cx="474663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grpSp>
            <p:nvGrpSpPr>
              <p:cNvPr id="132" name="Group 132"/>
              <p:cNvGrpSpPr/>
              <p:nvPr/>
            </p:nvGrpSpPr>
            <p:grpSpPr>
              <a:xfrm>
                <a:off x="160337" y="96837"/>
                <a:ext cx="360363" cy="209551"/>
                <a:chOff x="0" y="0"/>
                <a:chExt cx="360362" cy="209550"/>
              </a:xfrm>
            </p:grpSpPr>
            <p:sp>
              <p:nvSpPr>
                <p:cNvPr id="128" name="Shape 128"/>
                <p:cNvSpPr/>
                <p:nvPr/>
              </p:nvSpPr>
              <p:spPr>
                <a:xfrm>
                  <a:off x="0" y="0"/>
                  <a:ext cx="360363" cy="2095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>
                  <a:off x="34925" y="22225"/>
                  <a:ext cx="288925" cy="161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30" name="Shape 130"/>
                <p:cNvSpPr/>
                <p:nvPr/>
              </p:nvSpPr>
              <p:spPr>
                <a:xfrm>
                  <a:off x="79375" y="38100"/>
                  <a:ext cx="198438" cy="1301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31" name="Shape 131"/>
                <p:cNvSpPr/>
                <p:nvPr/>
              </p:nvSpPr>
              <p:spPr>
                <a:xfrm>
                  <a:off x="122237" y="63500"/>
                  <a:ext cx="115888" cy="74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</p:grpSp>
        </p:grpSp>
      </p:grp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432651"/>
            <a:ext cx="2844800" cy="28882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9961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49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5C1C912-210B-454A-A6B5-A11FA7DED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1513F8B-999C-884B-93DC-388C6B407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07E1D8E-C5FA-834B-A28D-4D50A494EF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405C03-D90E-FC41-B80B-E73391FD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8FA2696-84C1-1649-8A59-67E687AAB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92674B8-6471-E244-BDA6-F8E506EE1B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B5321D-EB1C-2142-8695-68E40A9D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73918FD-F44C-C04D-AF8F-1FCAF616BB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7F95A-D18A-7B46-B9E6-264077809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40312A-5174-0D47-8455-E2FA6E581D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8E4D4D-B363-A449-9181-2C96A3C53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4EBA2F-FD7E-AA41-861E-9C1EB1EEA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A4A61B5-1D99-7145-9868-B4124E26E536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4" cy="7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43" r:id="rId3"/>
    <p:sldLayoutId id="2147483742" r:id="rId4"/>
    <p:sldLayoutId id="2147483725" r:id="rId5"/>
    <p:sldLayoutId id="2147483719" r:id="rId6"/>
    <p:sldLayoutId id="2147483726" r:id="rId7"/>
    <p:sldLayoutId id="2147483666" r:id="rId8"/>
    <p:sldLayoutId id="2147483690" r:id="rId9"/>
    <p:sldLayoutId id="2147483728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712" r:id="rId17"/>
    <p:sldLayoutId id="2147483711" r:id="rId18"/>
    <p:sldLayoutId id="2147483675" r:id="rId19"/>
    <p:sldLayoutId id="2147483657" r:id="rId20"/>
    <p:sldLayoutId id="2147483691" r:id="rId21"/>
    <p:sldLayoutId id="2147483729" r:id="rId22"/>
    <p:sldLayoutId id="2147483739" r:id="rId23"/>
    <p:sldLayoutId id="2147483740" r:id="rId24"/>
    <p:sldLayoutId id="2147483717" r:id="rId25"/>
    <p:sldLayoutId id="2147483713" r:id="rId26"/>
    <p:sldLayoutId id="2147483715" r:id="rId27"/>
    <p:sldLayoutId id="2147483707" r:id="rId28"/>
    <p:sldLayoutId id="2147483667" r:id="rId29"/>
    <p:sldLayoutId id="2147483702" r:id="rId30"/>
    <p:sldLayoutId id="2147483721" r:id="rId31"/>
    <p:sldLayoutId id="2147483700" r:id="rId32"/>
    <p:sldLayoutId id="2147483692" r:id="rId33"/>
    <p:sldLayoutId id="2147483722" r:id="rId34"/>
    <p:sldLayoutId id="2147483723" r:id="rId35"/>
    <p:sldLayoutId id="2147483741" r:id="rId36"/>
    <p:sldLayoutId id="2147483744" r:id="rId37"/>
    <p:sldLayoutId id="2147483745" r:id="rId38"/>
    <p:sldLayoutId id="2147483748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17434" y="1283051"/>
            <a:ext cx="2993980" cy="2336400"/>
          </a:xfrm>
        </p:spPr>
        <p:txBody>
          <a:bodyPr/>
          <a:lstStyle/>
          <a:p>
            <a:pPr algn="ctr"/>
            <a:r>
              <a:rPr lang="nl-NL" dirty="0" smtClean="0"/>
              <a:t>Bloemlezing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0" y="6543675"/>
            <a:ext cx="5003800" cy="263525"/>
          </a:xfrm>
        </p:spPr>
        <p:txBody>
          <a:bodyPr/>
          <a:lstStyle/>
          <a:p>
            <a:fld id="{B1FB5D62-9936-48BD-BB1C-59965CB8E43F}" type="datetime1">
              <a:rPr lang="nl-NL" smtClean="0"/>
              <a:t>14-2-2023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fld id="{C2340A43-D218-4CAD-A38E-5E9CD28EBB3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2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Gebaseerd op de methodologie van interactieve beleidsontwikkeling zoals ontwikkeld door </a:t>
            </a:r>
            <a:r>
              <a:rPr lang="nl-NL" dirty="0"/>
              <a:t>Leo </a:t>
            </a:r>
            <a:r>
              <a:rPr lang="nl-NL" dirty="0" smtClean="0"/>
              <a:t>Klinkers.</a:t>
            </a:r>
          </a:p>
          <a:p>
            <a:r>
              <a:rPr lang="nl-NL" dirty="0" smtClean="0"/>
              <a:t>Bron: </a:t>
            </a:r>
          </a:p>
          <a:p>
            <a:r>
              <a:rPr lang="nl-NL" dirty="0" smtClean="0"/>
              <a:t>Beleid begint bij de samenleving, Leo Klinkers, 2002, ISBN 90-5931-018-7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Handreiking door Ilse Dresscher en Ruth van Rossum, </a:t>
            </a:r>
            <a:r>
              <a:rPr lang="nl-NL" dirty="0"/>
              <a:t>Projectmanagement Programmamanagement </a:t>
            </a:r>
            <a:r>
              <a:rPr lang="nl-NL" dirty="0" err="1" smtClean="0"/>
              <a:t>AdviesCentrum</a:t>
            </a:r>
            <a:r>
              <a:rPr lang="nl-NL" dirty="0" smtClean="0"/>
              <a:t> </a:t>
            </a:r>
            <a:r>
              <a:rPr lang="nl-NL" dirty="0"/>
              <a:t>JenV (</a:t>
            </a:r>
            <a:r>
              <a:rPr lang="nl-NL" dirty="0" smtClean="0"/>
              <a:t>PPAC). </a:t>
            </a:r>
          </a:p>
          <a:p>
            <a:endParaRPr lang="nl-NL" dirty="0" smtClean="0"/>
          </a:p>
          <a:p>
            <a:r>
              <a:rPr lang="nl-NL" dirty="0" smtClean="0"/>
              <a:t>Voor ondersteuning:  </a:t>
            </a:r>
          </a:p>
          <a:p>
            <a:r>
              <a:rPr lang="nl-NL" dirty="0" smtClean="0"/>
              <a:t>Projectmanagement </a:t>
            </a:r>
            <a:r>
              <a:rPr lang="nl-NL" dirty="0"/>
              <a:t>Programmamanagement </a:t>
            </a:r>
            <a:r>
              <a:rPr lang="nl-NL" dirty="0" err="1" smtClean="0"/>
              <a:t>AdviesCentrum</a:t>
            </a:r>
            <a:r>
              <a:rPr lang="nl-NL" dirty="0" smtClean="0"/>
              <a:t> </a:t>
            </a:r>
            <a:r>
              <a:rPr lang="nl-NL" dirty="0"/>
              <a:t>JenV (PPAC)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Handreiking Bloemlezing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7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57179" y="816061"/>
            <a:ext cx="10923588" cy="669677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2"/>
                </a:solidFill>
              </a:rPr>
              <a:t>Bloemlezing: wat, waarom </a:t>
            </a:r>
            <a:r>
              <a:rPr lang="nl-NL" dirty="0">
                <a:solidFill>
                  <a:schemeClr val="tx2"/>
                </a:solidFill>
              </a:rPr>
              <a:t>en wanneer?  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734408" y="1646775"/>
            <a:ext cx="10972800" cy="4413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nl-NL" b="1" dirty="0" smtClean="0"/>
          </a:p>
          <a:p>
            <a:pPr>
              <a:buNone/>
            </a:pPr>
            <a:r>
              <a:rPr lang="nl-NL" b="1" dirty="0" smtClean="0"/>
              <a:t>Wat?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bloemlezing geeft een beeld van de oogst van de </a:t>
            </a:r>
            <a:r>
              <a:rPr lang="nl-NL" dirty="0" smtClean="0"/>
              <a:t>omgevingsconsultatie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Het biedt een beeld van kennis, ervaring en meningen van stakeholders m.b.t. het vraagstuk en de oorzaken, en de ambities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Een gerubriceerde weergave van citaten uit de interviews zoals gehouden in de consultatieronde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 Zo begin je </a:t>
            </a:r>
            <a:r>
              <a:rPr lang="nl-NL" dirty="0"/>
              <a:t>samen een gedeeld beeld van het vraagstuk </a:t>
            </a:r>
            <a:r>
              <a:rPr lang="nl-NL" dirty="0" smtClean="0"/>
              <a:t>op te bouwen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1" dirty="0" smtClean="0"/>
          </a:p>
          <a:p>
            <a:pPr>
              <a:buNone/>
            </a:pPr>
            <a:r>
              <a:rPr lang="nl-NL" b="1" dirty="0" smtClean="0"/>
              <a:t>Doel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Perspectieven op het vraagstuk weergeven op basis van de kennis, ervaring en beelden van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Middel om input uit consultatieronde terug te koppelen naar geconsulteerde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Stakeholders verbreding / verdieping bieden op het vraagstuk 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Andere geïnteresseerden aan het denken zetten op het vraagstuk / probleem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None/>
            </a:pPr>
            <a:r>
              <a:rPr lang="nl-NL" b="1" dirty="0" smtClean="0"/>
              <a:t>Wanneer?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Na de omgevingsconsultatie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8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57179" y="632299"/>
            <a:ext cx="10923588" cy="64316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Bloemlezing: </a:t>
            </a:r>
            <a:r>
              <a:rPr lang="nl-NL" dirty="0" smtClean="0">
                <a:solidFill>
                  <a:schemeClr val="tx2"/>
                </a:solidFill>
              </a:rPr>
              <a:t>hoe</a:t>
            </a:r>
            <a:r>
              <a:rPr lang="nl-NL" dirty="0">
                <a:solidFill>
                  <a:schemeClr val="tx2"/>
                </a:solidFill>
              </a:rPr>
              <a:t>?  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635000" y="1807813"/>
            <a:ext cx="10972800" cy="4413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3300" dirty="0" smtClean="0"/>
          </a:p>
          <a:p>
            <a:pPr>
              <a:buNone/>
            </a:pPr>
            <a:r>
              <a:rPr lang="nl-NL" sz="1900" b="1" dirty="0" smtClean="0"/>
              <a:t>Hoe?</a:t>
            </a:r>
            <a:endParaRPr lang="nl-NL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900" dirty="0" smtClean="0"/>
              <a:t>Lees met je </a:t>
            </a:r>
            <a:r>
              <a:rPr lang="nl-NL" sz="1900" dirty="0"/>
              <a:t>p</a:t>
            </a:r>
            <a:r>
              <a:rPr lang="nl-NL" sz="1900" dirty="0" smtClean="0"/>
              <a:t>rojectgroep alle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900" dirty="0" smtClean="0"/>
              <a:t>Maak in een heisessie een voorlopige inhoudsopgave van de thema’s of facetten binnen het vraagstuk die uit de interviews oprijzen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900" dirty="0" smtClean="0"/>
              <a:t>Knip uit de interviews citaten die iets zeggen over het probleem en de oorzaken, en hang die onder de thema’s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900" dirty="0" smtClean="0"/>
              <a:t>Pas de inhoudsopgave of ordening aan als nieuwe thema’s uit de citaten naar voren 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900" dirty="0" smtClean="0"/>
              <a:t>Zo creëer je een geweldige </a:t>
            </a:r>
            <a:r>
              <a:rPr lang="nl-NL" sz="1900" dirty="0" err="1" smtClean="0"/>
              <a:t>overview</a:t>
            </a:r>
            <a:r>
              <a:rPr lang="nl-NL" sz="1900" dirty="0" smtClean="0"/>
              <a:t> op het vraagstuk</a:t>
            </a:r>
            <a:endParaRPr lang="nl-NL" sz="19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6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936AC-0C89-4FAA-978C-BDE101B1AE81}" type="datetime1">
              <a:rPr lang="nl-NL" smtClean="0"/>
              <a:pPr>
                <a:defRPr/>
              </a:pPr>
              <a:t>14-2-2023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189" y="729115"/>
            <a:ext cx="10923588" cy="496110"/>
          </a:xfrm>
        </p:spPr>
        <p:txBody>
          <a:bodyPr>
            <a:noAutofit/>
          </a:bodyPr>
          <a:lstStyle/>
          <a:p>
            <a:r>
              <a:rPr lang="nl-NL" sz="3200" dirty="0" smtClean="0">
                <a:solidFill>
                  <a:schemeClr val="tx1"/>
                </a:solidFill>
              </a:rPr>
              <a:t>Voorbeeld van een bloemlezing</a:t>
            </a:r>
            <a:endParaRPr lang="nl-NL" sz="3200" dirty="0">
              <a:solidFill>
                <a:schemeClr val="tx1"/>
              </a:solidFill>
            </a:endParaRPr>
          </a:p>
        </p:txBody>
      </p:sp>
      <p:pic>
        <p:nvPicPr>
          <p:cNvPr id="7" name="Afbeelding 6" descr="Voorbeeld van een bloemlezing" title="Voorbeeld bloemlez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123" y="1401173"/>
            <a:ext cx="4367719" cy="52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36AC-0C89-4FAA-978C-BDE101B1AE81}" type="datetime1">
              <a:rPr lang="nl-NL" smtClean="0"/>
              <a:pPr/>
              <a:t>14-2-2023</a:t>
            </a:fld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-177140"/>
            <a:ext cx="4867729" cy="1339283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Voorbeeld voorlopige inhoudsopgave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" name="Tijdelijke aanduiding voor inhoud 9" descr="Voorbeeld van een voorlopige inhoudsopgave van de thema’s of facetten binnen het vraagstuk die uit de interviews oprijzen." title="Voorbeeld voorlopige inhoudsopgave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2" y="1398818"/>
            <a:ext cx="3547646" cy="4649557"/>
          </a:xfrm>
        </p:spPr>
      </p:pic>
      <p:pic>
        <p:nvPicPr>
          <p:cNvPr id="11" name="Afbeelding 10" descr="Vervolg voorbeeld van een voorlopige inhoudsopgave van de thema’s of facetten binnen het vraagstuk die uit de interviews oprijzen." title="Vervolg voorbeeld voorlopige inhoudsopgav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09700"/>
            <a:ext cx="61531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35000" y="378153"/>
            <a:ext cx="10923588" cy="948047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Voorbeeld citaten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36AC-0C89-4FAA-978C-BDE101B1AE81}" type="datetime1">
              <a:rPr lang="nl-NL" smtClean="0"/>
              <a:pPr/>
              <a:t>14-2-2023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32693-ECE4-46FE-B5A5-7E2FED4806F8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8" name="Tijdelijke aanduiding voor inhoud 7" descr="Voorbeeld van citaten uit een interview die iets zeggen over het probleem en de oorzaken." title="Voorbeeld citaten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25" y="1458222"/>
            <a:ext cx="4089550" cy="4924228"/>
          </a:xfrm>
        </p:spPr>
      </p:pic>
    </p:spTree>
    <p:extLst>
      <p:ext uri="{BB962C8B-B14F-4D97-AF65-F5344CB8AC3E}">
        <p14:creationId xmlns:p14="http://schemas.microsoft.com/office/powerpoint/2010/main" val="16840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jkshuisstijl Paars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51" id="{E5F37FA8-1223-A540-A415-371850517325}" vid="{7846734F-3400-7E49-90EE-3B00E28675B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</Words>
  <Application>Microsoft Office PowerPoint</Application>
  <PresentationFormat>Breedbeeld</PresentationFormat>
  <Paragraphs>48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Verdana</vt:lpstr>
      <vt:lpstr>Rijkshuisstijl Paars</vt:lpstr>
      <vt:lpstr>Bloemlezing</vt:lpstr>
      <vt:lpstr>Handreiking Bloemlezing</vt:lpstr>
      <vt:lpstr>Bloemlezing: wat, waarom en wanneer?  </vt:lpstr>
      <vt:lpstr>Bloemlezing: hoe?  </vt:lpstr>
      <vt:lpstr>Voorbeeld van een bloemlezing</vt:lpstr>
      <vt:lpstr>Voorbeeld voorlopige inhoudsopgave</vt:lpstr>
      <vt:lpstr>Voorbeeld citaten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Stehouwer, M. - BD/DWJZ/JZW</cp:lastModifiedBy>
  <cp:revision>80</cp:revision>
  <dcterms:created xsi:type="dcterms:W3CDTF">2021-01-25T11:43:05Z</dcterms:created>
  <dcterms:modified xsi:type="dcterms:W3CDTF">2023-02-14T11:11:53Z</dcterms:modified>
</cp:coreProperties>
</file>